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72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19"/>
      <p:bold r:id="rId20"/>
    </p:embeddedFont>
    <p:embeddedFont>
      <p:font typeface="Lato" panose="020B0600000101010101" charset="0"/>
      <p:regular r:id="rId21"/>
      <p:bold r:id="rId22"/>
      <p:italic r:id="rId23"/>
      <p:boldItalic r:id="rId24"/>
    </p:embeddedFont>
    <p:embeddedFont>
      <p:font typeface="Playfair Display" panose="020B0600000101010101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CE8E58-482A-47C2-8AA9-B75FCD8A432D}">
  <a:tblStyle styleId="{E6CE8E58-482A-47C2-8AA9-B75FCD8A43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a16dc9af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aa16dc9af3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2d4684d2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2d4684d2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2d4684d23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2d4684d23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2d4684d2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2d4684d23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2d4684d2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2d4684d2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a16dc9af3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a16dc9af3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2d4684d2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b2d4684d2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2d4684d2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2d4684d2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a16dc9af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a16dc9af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a16dc9af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aa16dc9af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a16dc9a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aa16dc9a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2ee04c73a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2ee04c73a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2d355661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2d355661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a16dc9af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aa16dc9af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99900" y="748800"/>
            <a:ext cx="27441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456100" y="992700"/>
            <a:ext cx="22320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096250" y="17796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트레이드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Trade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algun Gothic"/>
              <a:buChar char="-"/>
            </a:pPr>
            <a:r>
              <a:rPr lang="ko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캐릭터 맞추기</a:t>
            </a:r>
            <a:endParaRPr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5188139" y="2925927"/>
            <a:ext cx="3660900" cy="1550100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rgbClr val="B24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5176506" y="1346485"/>
            <a:ext cx="3702600" cy="1379700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rgbClr val="5F97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진행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4328775" y="1855875"/>
            <a:ext cx="73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4401161" y="3134423"/>
            <a:ext cx="213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249015" y="1418582"/>
            <a:ext cx="3894985" cy="12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들통났다  !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dirty="0"/>
              <a:t>들통난 B는 A에게 카드 전체 제공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altLang="en-US" dirty="0"/>
              <a:t>→</a:t>
            </a:r>
            <a:r>
              <a:rPr lang="ko" dirty="0"/>
              <a:t> </a:t>
            </a:r>
            <a:r>
              <a:rPr lang="ko" sz="1300" dirty="0"/>
              <a:t>A는 모인 8개의 카드 중 원하는 카드 </a:t>
            </a:r>
            <a:r>
              <a:rPr lang="en-US" altLang="ko" sz="1300" dirty="0"/>
              <a:t>4</a:t>
            </a:r>
            <a:r>
              <a:rPr lang="ko-KR" altLang="en-US" sz="1300" dirty="0"/>
              <a:t>장 </a:t>
            </a:r>
            <a:r>
              <a:rPr lang="ko" sz="1300" dirty="0"/>
              <a:t>선</a:t>
            </a:r>
            <a:r>
              <a:rPr lang="ko-KR" altLang="en-US" sz="1300" dirty="0" err="1"/>
              <a:t>택</a:t>
            </a:r>
            <a:r>
              <a:rPr lang="ko" dirty="0"/>
              <a:t> </a:t>
            </a:r>
            <a:r>
              <a:rPr lang="ko" altLang="en-US" dirty="0"/>
              <a:t>→</a:t>
            </a:r>
            <a:r>
              <a:rPr lang="ko" dirty="0"/>
              <a:t> </a:t>
            </a:r>
            <a:r>
              <a:rPr lang="ko" sz="1300" dirty="0"/>
              <a:t>남은 카드 4장 B에게 주기</a:t>
            </a:r>
            <a:endParaRPr sz="13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61" name="Google Shape;161;p22"/>
          <p:cNvSpPr txBox="1"/>
          <p:nvPr/>
        </p:nvSpPr>
        <p:spPr>
          <a:xfrm>
            <a:off x="5317135" y="3020077"/>
            <a:ext cx="2258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Yeah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412150" y="4217325"/>
            <a:ext cx="465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 정체가 들통 난 플레이어에게 [정체 밝히기] 질문을 할 수 없다.</a:t>
            </a:r>
            <a:endParaRPr sz="12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3" name="Google Shape;163;p22"/>
          <p:cNvCxnSpPr/>
          <p:nvPr/>
        </p:nvCxnSpPr>
        <p:spPr>
          <a:xfrm rot="10800000" flipH="1">
            <a:off x="3744081" y="2220150"/>
            <a:ext cx="584700" cy="351600"/>
          </a:xfrm>
          <a:prstGeom prst="straightConnector1">
            <a:avLst/>
          </a:prstGeom>
          <a:noFill/>
          <a:ln w="9525" cap="flat" cmpd="sng">
            <a:solidFill>
              <a:srgbClr val="1C2B2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3822389" y="3058991"/>
            <a:ext cx="533100" cy="306600"/>
          </a:xfrm>
          <a:prstGeom prst="straightConnector1">
            <a:avLst/>
          </a:prstGeom>
          <a:noFill/>
          <a:ln w="9525" cap="flat" cmpd="sng">
            <a:solidFill>
              <a:srgbClr val="1C2B2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5" name="Google Shape;165;p22"/>
          <p:cNvSpPr txBox="1"/>
          <p:nvPr/>
        </p:nvSpPr>
        <p:spPr>
          <a:xfrm>
            <a:off x="5200820" y="3413775"/>
            <a:ext cx="45720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dirty="0"/>
              <a:t>맞추지 못한 A는 B에게 카드 전체 제공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altLang="en-US" dirty="0"/>
              <a:t>→</a:t>
            </a:r>
            <a:r>
              <a:rPr lang="ko" dirty="0"/>
              <a:t> </a:t>
            </a:r>
            <a:r>
              <a:rPr lang="ko" sz="1300" dirty="0"/>
              <a:t>B는 모인 8개의 카드 중 원하는 카드 </a:t>
            </a:r>
            <a:r>
              <a:rPr lang="en-US" altLang="ko" sz="1300" dirty="0"/>
              <a:t>4</a:t>
            </a:r>
            <a:r>
              <a:rPr lang="ko-KR" altLang="en-US" sz="1300" dirty="0"/>
              <a:t>장 </a:t>
            </a:r>
            <a:r>
              <a:rPr lang="ko" sz="1300" dirty="0"/>
              <a:t>선</a:t>
            </a:r>
            <a:r>
              <a:rPr lang="ko-KR" altLang="en-US" sz="1300" dirty="0" err="1"/>
              <a:t>택</a:t>
            </a:r>
            <a:r>
              <a:rPr lang="ko" sz="1300" dirty="0"/>
              <a:t> </a:t>
            </a: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altLang="en-US" dirty="0"/>
              <a:t>→</a:t>
            </a:r>
            <a:r>
              <a:rPr lang="ko" dirty="0"/>
              <a:t> </a:t>
            </a:r>
            <a:r>
              <a:rPr lang="ko" sz="1300" dirty="0"/>
              <a:t>남은 카드 4장 A에게 주기</a:t>
            </a:r>
            <a:endParaRPr sz="1300" dirty="0"/>
          </a:p>
        </p:txBody>
      </p:sp>
      <p:sp>
        <p:nvSpPr>
          <p:cNvPr id="166" name="Google Shape;166;p22"/>
          <p:cNvSpPr/>
          <p:nvPr/>
        </p:nvSpPr>
        <p:spPr>
          <a:xfrm>
            <a:off x="7911939" y="1160295"/>
            <a:ext cx="151500" cy="300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8120651" y="1160295"/>
            <a:ext cx="151500" cy="300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8329363" y="1160295"/>
            <a:ext cx="151500" cy="300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8553284" y="1160295"/>
            <a:ext cx="151500" cy="300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7911939" y="1513481"/>
            <a:ext cx="151500" cy="300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8120651" y="1513481"/>
            <a:ext cx="151500" cy="300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8329363" y="1513481"/>
            <a:ext cx="151500" cy="300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8553284" y="1513481"/>
            <a:ext cx="151500" cy="300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7911939" y="2833463"/>
            <a:ext cx="151500" cy="30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8120651" y="2833463"/>
            <a:ext cx="151500" cy="30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8329363" y="2833463"/>
            <a:ext cx="151500" cy="30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8553284" y="2833463"/>
            <a:ext cx="151500" cy="30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7911939" y="3186649"/>
            <a:ext cx="151500" cy="30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8120651" y="3186649"/>
            <a:ext cx="151500" cy="30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8329363" y="3186649"/>
            <a:ext cx="151500" cy="30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8553284" y="3186649"/>
            <a:ext cx="151500" cy="30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2" descr="여성 프로필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9336" y="235268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 descr="여성 프로필 윤곽선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4119" y="237242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/>
        </p:nvSpPr>
        <p:spPr>
          <a:xfrm>
            <a:off x="1011378" y="3252695"/>
            <a:ext cx="104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차례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3242725" y="3250176"/>
            <a:ext cx="35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2"/>
          <p:cNvSpPr/>
          <p:nvPr/>
        </p:nvSpPr>
        <p:spPr>
          <a:xfrm>
            <a:off x="896780" y="3797763"/>
            <a:ext cx="229200" cy="369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1181195" y="3797763"/>
            <a:ext cx="229200" cy="369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1465610" y="3798127"/>
            <a:ext cx="229200" cy="369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1750025" y="3797766"/>
            <a:ext cx="229200" cy="369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2896866" y="3804793"/>
            <a:ext cx="229200" cy="36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2"/>
          <p:cNvSpPr/>
          <p:nvPr/>
        </p:nvSpPr>
        <p:spPr>
          <a:xfrm>
            <a:off x="3181281" y="3804793"/>
            <a:ext cx="229200" cy="36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3465696" y="3805157"/>
            <a:ext cx="229200" cy="36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3750111" y="3797763"/>
            <a:ext cx="229200" cy="36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1500830" y="1875270"/>
            <a:ext cx="1850100" cy="626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1557125" y="2034425"/>
            <a:ext cx="1793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너 &lt; 신데렐라 &gt;지?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algun Gothic"/>
              <a:buChar char="-"/>
            </a:pPr>
            <a:r>
              <a:rPr lang="ko" b="1" dirty="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승리 기준</a:t>
            </a:r>
            <a:endParaRPr b="1" dirty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진행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4663649" y="1601258"/>
            <a:ext cx="1850100" cy="9144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3" descr="여성 프로필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5955" y="236696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/>
        </p:nvSpPr>
        <p:spPr>
          <a:xfrm>
            <a:off x="4857624" y="1802816"/>
            <a:ext cx="185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안녕 !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난 &lt;신데렐라&gt;야</a:t>
            </a:r>
            <a:endParaRPr/>
          </a:p>
        </p:txBody>
      </p:sp>
      <p:sp>
        <p:nvSpPr>
          <p:cNvPr id="205" name="Google Shape;205;p23"/>
          <p:cNvSpPr txBox="1"/>
          <p:nvPr/>
        </p:nvSpPr>
        <p:spPr>
          <a:xfrm>
            <a:off x="4319526" y="3192950"/>
            <a:ext cx="46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2333952" y="2193063"/>
            <a:ext cx="195900" cy="3717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2618367" y="2193063"/>
            <a:ext cx="195900" cy="3717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2902782" y="2193427"/>
            <a:ext cx="195900" cy="3717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3193402" y="2193063"/>
            <a:ext cx="195900" cy="3717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2490976" y="3600275"/>
            <a:ext cx="42168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자신의 조각 4개를 모두 모으면 승리 ! 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승리선언은 자신의 차례에만 </a:t>
            </a:r>
            <a:r>
              <a:rPr lang="ko" sz="1600" dirty="0"/>
              <a:t>가능.</a:t>
            </a:r>
            <a:r>
              <a:rPr lang="en-US" altLang="ko" sz="1600" dirty="0"/>
              <a:t>)</a:t>
            </a:r>
            <a:r>
              <a:rPr lang="k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3" descr="느낌표 단색으로 채워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9145" y="192962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4"/>
          <p:cNvPicPr preferRelativeResize="0"/>
          <p:nvPr/>
        </p:nvPicPr>
        <p:blipFill rotWithShape="1">
          <a:blip r:embed="rId3">
            <a:alphaModFix/>
          </a:blip>
          <a:srcRect l="4709" t="13126" r="24584"/>
          <a:stretch/>
        </p:blipFill>
        <p:spPr>
          <a:xfrm>
            <a:off x="447225" y="831213"/>
            <a:ext cx="3707676" cy="34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447225" y="831225"/>
            <a:ext cx="3707700" cy="3416400"/>
          </a:xfrm>
          <a:prstGeom prst="rect">
            <a:avLst/>
          </a:prstGeom>
          <a:solidFill>
            <a:srgbClr val="1C1C1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 과정</a:t>
            </a:r>
            <a:endParaRPr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(Ver.01)</a:t>
            </a:r>
            <a:endParaRPr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24"/>
          <p:cNvSpPr txBox="1">
            <a:spLocks noGrp="1"/>
          </p:cNvSpPr>
          <p:nvPr>
            <p:ph type="body" idx="2"/>
          </p:nvPr>
        </p:nvSpPr>
        <p:spPr>
          <a:xfrm>
            <a:off x="483265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 b="1" dirty="0">
                <a:latin typeface="Malgun Gothic"/>
                <a:ea typeface="Malgun Gothic"/>
                <a:cs typeface="Malgun Gothic"/>
                <a:sym typeface="Malgun Gothic"/>
              </a:rPr>
              <a:t>캐릭터 선정 및 각자의 조각에 관한 아이디어 제안.</a:t>
            </a:r>
            <a:endParaRPr sz="20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 b="1" dirty="0">
                <a:latin typeface="Malgun Gothic"/>
                <a:ea typeface="Malgun Gothic"/>
                <a:cs typeface="Malgun Gothic"/>
                <a:sym typeface="Malgun Gothic"/>
              </a:rPr>
              <a:t>캐릭터, 조각, 이벤트 카드를 이용하여 턴제 게임 진행.</a:t>
            </a:r>
            <a:endParaRPr sz="20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 b="1" dirty="0">
                <a:latin typeface="Malgun Gothic"/>
                <a:ea typeface="Malgun Gothic"/>
                <a:cs typeface="Malgun Gothic"/>
                <a:sym typeface="Malgun Gothic"/>
              </a:rPr>
              <a:t>플레이 시간 초과 및 이벤트 카드 유효성 문제 발생.</a:t>
            </a:r>
            <a:endParaRPr sz="20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5"/>
          <p:cNvPicPr preferRelativeResize="0"/>
          <p:nvPr/>
        </p:nvPicPr>
        <p:blipFill rotWithShape="1">
          <a:blip r:embed="rId3">
            <a:alphaModFix/>
          </a:blip>
          <a:srcRect l="6801" t="19568" r="24775"/>
          <a:stretch/>
        </p:blipFill>
        <p:spPr>
          <a:xfrm>
            <a:off x="447225" y="831225"/>
            <a:ext cx="37077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>
            <a:spLocks noGrp="1"/>
          </p:cNvSpPr>
          <p:nvPr>
            <p:ph type="body" idx="2"/>
          </p:nvPr>
        </p:nvSpPr>
        <p:spPr>
          <a:xfrm>
            <a:off x="4832650" y="724200"/>
            <a:ext cx="40887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latin typeface="Malgun Gothic"/>
                <a:ea typeface="Malgun Gothic"/>
                <a:cs typeface="Malgun Gothic"/>
                <a:sym typeface="Malgun Gothic"/>
              </a:rPr>
              <a:t>*Ver.01 피드백 : 이벤트카드 삭제 </a:t>
            </a:r>
            <a:endParaRPr sz="20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 b="1" dirty="0">
                <a:latin typeface="Malgun Gothic"/>
                <a:ea typeface="Malgun Gothic"/>
                <a:cs typeface="Malgun Gothic"/>
                <a:sym typeface="Malgun Gothic"/>
              </a:rPr>
              <a:t>카테고리가 활용 안됨.</a:t>
            </a:r>
            <a:endParaRPr sz="20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 b="1" dirty="0">
                <a:latin typeface="Malgun Gothic"/>
                <a:ea typeface="Malgun Gothic"/>
                <a:cs typeface="Malgun Gothic"/>
                <a:sym typeface="Malgun Gothic"/>
              </a:rPr>
              <a:t>게임플레이 시간이 더 늘어남.</a:t>
            </a:r>
            <a:endParaRPr sz="20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-KR" altLang="en-US" sz="2000" b="1" dirty="0">
                <a:latin typeface="Malgun Gothic"/>
                <a:ea typeface="Malgun Gothic"/>
                <a:cs typeface="Malgun Gothic"/>
                <a:sym typeface="Malgun Gothic"/>
              </a:rPr>
              <a:t>게임 내 추리 요소</a:t>
            </a:r>
            <a:r>
              <a:rPr lang="ko" sz="20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000" b="1" dirty="0">
                <a:latin typeface="Malgun Gothic"/>
                <a:ea typeface="Malgun Gothic"/>
                <a:cs typeface="Malgun Gothic"/>
                <a:sym typeface="Malgun Gothic"/>
              </a:rPr>
              <a:t>비활성</a:t>
            </a:r>
            <a:r>
              <a:rPr lang="ko" sz="2000" b="1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20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 b="1" dirty="0">
                <a:latin typeface="Malgun Gothic"/>
                <a:ea typeface="Malgun Gothic"/>
                <a:cs typeface="Malgun Gothic"/>
                <a:sym typeface="Malgun Gothic"/>
              </a:rPr>
              <a:t>이벤트 카드가 삭제되서 상대 카드 유추 불가.</a:t>
            </a:r>
            <a:endParaRPr sz="20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 b="1" dirty="0">
                <a:latin typeface="Malgun Gothic"/>
                <a:ea typeface="Malgun Gothic"/>
                <a:cs typeface="Malgun Gothic"/>
                <a:sym typeface="Malgun Gothic"/>
              </a:rPr>
              <a:t>공격이 없고, 자신의 카드 완성에만 집중됨.</a:t>
            </a:r>
            <a:endParaRPr sz="20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447225" y="831225"/>
            <a:ext cx="3707700" cy="3416400"/>
          </a:xfrm>
          <a:prstGeom prst="rect">
            <a:avLst/>
          </a:prstGeom>
          <a:solidFill>
            <a:srgbClr val="1C1C1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 과정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(Ver.02)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>
            <a:spLocks noGrp="1"/>
          </p:cNvSpPr>
          <p:nvPr>
            <p:ph type="body" idx="2"/>
          </p:nvPr>
        </p:nvSpPr>
        <p:spPr>
          <a:xfrm>
            <a:off x="4832650" y="724200"/>
            <a:ext cx="4046700" cy="33234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 b="1" dirty="0">
                <a:latin typeface="Malgun Gothic"/>
                <a:ea typeface="Malgun Gothic"/>
                <a:cs typeface="Malgun Gothic"/>
                <a:sym typeface="Malgun Gothic"/>
              </a:rPr>
              <a:t>상대캐릭터를 유추하는 방법 추가.</a:t>
            </a:r>
            <a:endParaRPr sz="20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 b="1" dirty="0">
                <a:latin typeface="Malgun Gothic"/>
                <a:ea typeface="Malgun Gothic"/>
                <a:cs typeface="Malgun Gothic"/>
                <a:sym typeface="Malgun Gothic"/>
              </a:rPr>
              <a:t>상대카드 유추하여 위험 부담이 높은 공격 방식 추가.</a:t>
            </a:r>
            <a:endParaRPr sz="20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lang="ko" sz="2000" b="1" dirty="0">
                <a:latin typeface="Malgun Gothic"/>
                <a:ea typeface="Malgun Gothic"/>
                <a:cs typeface="Malgun Gothic"/>
                <a:sym typeface="Malgun Gothic"/>
              </a:rPr>
              <a:t>4인 게임 진행시 규칙 상세화.</a:t>
            </a:r>
            <a:endParaRPr sz="20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 rotWithShape="1">
          <a:blip r:embed="rId3">
            <a:alphaModFix/>
          </a:blip>
          <a:srcRect l="1496" t="9844" r="25124"/>
          <a:stretch/>
        </p:blipFill>
        <p:spPr>
          <a:xfrm>
            <a:off x="447225" y="831225"/>
            <a:ext cx="3707696" cy="341640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447225" y="831350"/>
            <a:ext cx="3707700" cy="3416400"/>
          </a:xfrm>
          <a:prstGeom prst="rect">
            <a:avLst/>
          </a:prstGeom>
          <a:solidFill>
            <a:srgbClr val="1C1C1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 과정</a:t>
            </a:r>
            <a:endParaRPr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(Ver.03)</a:t>
            </a:r>
            <a:endParaRPr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소감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3436932" y="1237914"/>
            <a:ext cx="2270100" cy="3118931"/>
          </a:xfrm>
          <a:prstGeom prst="rect">
            <a:avLst/>
          </a:prstGeom>
          <a:noFill/>
          <a:ln w="9525" cap="flat" cmpd="sng">
            <a:solidFill>
              <a:srgbClr val="464E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임교영</a:t>
            </a:r>
            <a:endParaRPr lang="ko-KR" altLang="en-US" sz="18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6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보드게임 프로토타이핑을 직접 하면서 팀원들과 의견을 조율해 나가는 과정이 흥미로웠다</a:t>
            </a:r>
            <a:r>
              <a:rPr lang="en-US" altLang="ko-KR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게임의 컨셉과 방향성을 정하고 플레이타임에 기반해 규칙을 정리하는 과정이 의미가 있었던 것 같다</a:t>
            </a:r>
            <a:r>
              <a:rPr lang="en-US" altLang="ko-KR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게임을 만드는 것처럼 프리 프로덕션 단계를 한번 더 경험할 수 있어 의미 있는 프로젝트라고 느꼈다</a:t>
            </a:r>
            <a:r>
              <a:rPr lang="en-US" altLang="ko-KR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25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</a:pPr>
            <a:endParaRPr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6195007" y="1237915"/>
            <a:ext cx="2270100" cy="3118930"/>
          </a:xfrm>
          <a:prstGeom prst="rect">
            <a:avLst/>
          </a:prstGeom>
          <a:noFill/>
          <a:ln w="9525" cap="flat" cmpd="sng">
            <a:solidFill>
              <a:srgbClr val="464E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이아림</a:t>
            </a:r>
            <a:r>
              <a:rPr lang="en-US" sz="6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6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다양하게 고려하고 논리를 구성해도 허점이 많이 발견된다. 반복적으로 실행해보니 탁상공론의 한계를 느꼈다.</a:t>
            </a:r>
            <a:endParaRPr sz="13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게임의 최종 목적과 메인 활용 부분을 시작부터 정하는 게 중요하다. 명확하고 단순하게 정해 놓지 않으면 처음 의도와 다른 게임이 되어간다.</a:t>
            </a:r>
            <a:endParaRPr sz="13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678857" y="1237915"/>
            <a:ext cx="2270100" cy="3118932"/>
          </a:xfrm>
          <a:prstGeom prst="rect">
            <a:avLst/>
          </a:prstGeom>
          <a:noFill/>
          <a:ln w="9525" cap="flat" cmpd="sng">
            <a:solidFill>
              <a:srgbClr val="464E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주기준</a:t>
            </a:r>
            <a:endParaRPr lang="ko-KR" altLang="en-US" sz="18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6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간단한 보드게임을 만드는 일도 많은 아이디어와 시행착오를 겪어야 된다는 것을 알게 되었다</a:t>
            </a:r>
            <a:r>
              <a:rPr lang="en-US" altLang="ko-KR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또한</a:t>
            </a:r>
            <a:r>
              <a:rPr lang="en-US" altLang="ko-KR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게임을 제작할 때 구체적인 생각을 전달해야 하고 플레이어들이 쉽게 이해하고 즐길 수 있게 기획 제작하는게 중요한 것 같다</a:t>
            </a:r>
            <a:r>
              <a:rPr lang="en-US" altLang="ko-KR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3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소감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3436932" y="1237915"/>
            <a:ext cx="2270100" cy="3118932"/>
          </a:xfrm>
          <a:prstGeom prst="rect">
            <a:avLst/>
          </a:prstGeom>
          <a:noFill/>
          <a:ln w="9525" cap="flat" cmpd="sng">
            <a:solidFill>
              <a:srgbClr val="464E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주희민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6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ko-KR" altLang="en-US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</a:t>
            </a:r>
            <a:r>
              <a:rPr lang="en-US" altLang="ko-KR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r>
              <a:rPr lang="ko-KR" altLang="en-US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라는 것을 처음 만들어 보게 되었는데 사람들이 즐길 수 있는 것들을 만들고</a:t>
            </a:r>
            <a:r>
              <a:rPr lang="en-US" altLang="ko-KR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자신이 만든 것을 자신이 즐길 수 있다는 것에 색다른 느낌을 받는 신선한 경험이었습니다</a:t>
            </a:r>
          </a:p>
        </p:txBody>
      </p:sp>
      <p:sp>
        <p:nvSpPr>
          <p:cNvPr id="247" name="Google Shape;247;p28"/>
          <p:cNvSpPr txBox="1"/>
          <p:nvPr/>
        </p:nvSpPr>
        <p:spPr>
          <a:xfrm>
            <a:off x="6195045" y="1237914"/>
            <a:ext cx="2393100" cy="3118933"/>
          </a:xfrm>
          <a:prstGeom prst="rect">
            <a:avLst/>
          </a:prstGeom>
          <a:noFill/>
          <a:ln w="9525" cap="flat" cmpd="sng">
            <a:solidFill>
              <a:srgbClr val="464E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이예주</a:t>
            </a:r>
            <a:endParaRPr sz="18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최초 컨셉을 정하는건 빠르게 진행되었으나, 상세한 규칙 등을 정하는 부분에서는 머리 속으로 생각하는 것 보다는 플레이를 반복하면서 문제점을 바로 찾아서 수정해나가는게 빠른 문제해결에 도움이 되었던 것 같습니다. </a:t>
            </a:r>
            <a:endParaRPr sz="13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재미있었습니다!</a:t>
            </a:r>
            <a:endParaRPr sz="2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678857" y="1237914"/>
            <a:ext cx="2270100" cy="3118933"/>
          </a:xfrm>
          <a:prstGeom prst="rect">
            <a:avLst/>
          </a:prstGeom>
          <a:noFill/>
          <a:ln w="9525" cap="flat" cmpd="sng">
            <a:solidFill>
              <a:srgbClr val="464E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진영웅</a:t>
            </a:r>
            <a:endParaRPr lang="ko-KR" altLang="en-US" sz="18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페이퍼 프로토타입이라는 수업을 들으면서 보드게임을 만드는 것을 처음 해보았는데 보드게임 하나에도 많은 아이디어와 수많은 의견들이 </a:t>
            </a:r>
            <a:r>
              <a:rPr lang="ko-KR" altLang="en-US" sz="1100" b="1" dirty="0" err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나뉘는구나를</a:t>
            </a:r>
            <a:r>
              <a:rPr lang="ko-KR" altLang="en-US" sz="11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느꼈다</a:t>
            </a:r>
            <a:r>
              <a:rPr lang="en-US" altLang="ko-KR" sz="11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1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보드게임을 만들면서 내가 미처 생각하지 못하고 구상하지 못했던 아이디어를 기획하고 실행하는 모습을 보고 내가 창의성이 많이 떨어진다는 것을 느꼈다</a:t>
            </a:r>
            <a:r>
              <a:rPr lang="en-US" altLang="ko-KR" sz="11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1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짧은 시간 이였지만 보고 배울 점이 많아 되게 알찼던 팀 프로젝트였던 것 같다</a:t>
            </a:r>
            <a:r>
              <a:rPr lang="en-US" altLang="ko-KR" sz="11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1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팀원 소개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3903700"/>
            <a:ext cx="85206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2000" b="1">
                <a:latin typeface="Malgun Gothic"/>
                <a:ea typeface="Malgun Gothic"/>
                <a:cs typeface="Malgun Gothic"/>
                <a:sym typeface="Malgun Gothic"/>
              </a:rPr>
              <a:t>주기준   임교영   이아림   진영웅   주희민   이예주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l="5633" t="21856"/>
          <a:stretch/>
        </p:blipFill>
        <p:spPr>
          <a:xfrm>
            <a:off x="4560010" y="1473000"/>
            <a:ext cx="3417366" cy="23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l="-730" t="21856" r="2052"/>
          <a:stretch/>
        </p:blipFill>
        <p:spPr>
          <a:xfrm>
            <a:off x="1101775" y="1473000"/>
            <a:ext cx="3458236" cy="23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래픽 2" descr="왕관 단색으로 채워진">
            <a:extLst>
              <a:ext uri="{FF2B5EF4-FFF2-40B4-BE49-F238E27FC236}">
                <a16:creationId xmlns:a16="http://schemas.microsoft.com/office/drawing/2014/main" id="{69E46DD1-4DD6-49B4-8830-8B801658E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0960" y="1278700"/>
            <a:ext cx="626100" cy="62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43272B-F4EE-4EB0-B5D1-D88165EDAB4E}"/>
              </a:ext>
            </a:extLst>
          </p:cNvPr>
          <p:cNvSpPr txBox="1"/>
          <p:nvPr/>
        </p:nvSpPr>
        <p:spPr>
          <a:xfrm>
            <a:off x="2507610" y="1180612"/>
            <a:ext cx="8128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조장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소개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" name="Google Shape;74;p15" descr="사람, 스포츠, 무용수, 파란색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874662" y="37759"/>
            <a:ext cx="1548730" cy="2059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349433" y="911302"/>
            <a:ext cx="1487908" cy="205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7251505" y="2692668"/>
            <a:ext cx="1635761" cy="205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 descr="과일, 사과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03411" y="591339"/>
            <a:ext cx="453618" cy="61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99391" y="756397"/>
            <a:ext cx="764606" cy="61184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2;p15">
            <a:extLst>
              <a:ext uri="{FF2B5EF4-FFF2-40B4-BE49-F238E27FC236}">
                <a16:creationId xmlns:a16="http://schemas.microsoft.com/office/drawing/2014/main" id="{CCE45A38-C7C1-4E71-A085-9847F89A224F}"/>
              </a:ext>
            </a:extLst>
          </p:cNvPr>
          <p:cNvSpPr txBox="1">
            <a:spLocks/>
          </p:cNvSpPr>
          <p:nvPr/>
        </p:nvSpPr>
        <p:spPr>
          <a:xfrm>
            <a:off x="121393" y="1643550"/>
            <a:ext cx="8520600" cy="22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82550" indent="0">
              <a:buSzPts val="2300"/>
              <a:buFont typeface="Lato"/>
              <a:buNone/>
            </a:pPr>
            <a:r>
              <a:rPr lang="ko-KR" altLang="en-US" sz="2300" b="1" dirty="0">
                <a:latin typeface="Malgun Gothic"/>
                <a:ea typeface="Malgun Gothic"/>
                <a:cs typeface="Malgun Gothic"/>
                <a:sym typeface="Malgun Gothic"/>
              </a:rPr>
              <a:t>  뿔뿔이 흩어진 동화 속 조각</a:t>
            </a:r>
          </a:p>
          <a:p>
            <a:pPr indent="0">
              <a:spcBef>
                <a:spcPts val="1600"/>
              </a:spcBef>
              <a:buFont typeface="Lato"/>
              <a:buNone/>
            </a:pPr>
            <a:endParaRPr lang="ko-KR" altLang="en-US"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2550" indent="0">
              <a:spcBef>
                <a:spcPts val="1600"/>
              </a:spcBef>
              <a:buSzPts val="2300"/>
              <a:buFont typeface="Lato"/>
              <a:buNone/>
            </a:pPr>
            <a:r>
              <a:rPr lang="ko-KR" altLang="en-US" sz="2300" b="1" dirty="0">
                <a:latin typeface="Malgun Gothic"/>
                <a:ea typeface="Malgun Gothic"/>
                <a:cs typeface="Malgun Gothic"/>
                <a:sym typeface="Malgun Gothic"/>
              </a:rPr>
              <a:t>  주인공들이 모여 가지고 있는 조각 트레이드</a:t>
            </a:r>
          </a:p>
          <a:p>
            <a:pPr indent="0">
              <a:spcBef>
                <a:spcPts val="1600"/>
              </a:spcBef>
              <a:buFont typeface="Lato"/>
              <a:buNone/>
            </a:pPr>
            <a:endParaRPr lang="ko-KR" altLang="en-US"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2550" indent="0">
              <a:spcBef>
                <a:spcPts val="1600"/>
              </a:spcBef>
              <a:buSzPts val="2300"/>
              <a:buFont typeface="Lato"/>
              <a:buNone/>
            </a:pPr>
            <a:r>
              <a:rPr lang="ko-KR" altLang="en-US" sz="2300" b="1" dirty="0">
                <a:latin typeface="Malgun Gothic"/>
                <a:ea typeface="Malgun Gothic"/>
                <a:cs typeface="Malgun Gothic"/>
                <a:sym typeface="Malgun Gothic"/>
              </a:rPr>
              <a:t>  캐릭터에 맞는 조각 </a:t>
            </a:r>
            <a:r>
              <a:rPr lang="en-US" alt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-KR" altLang="en-US" sz="2300" b="1" dirty="0">
                <a:latin typeface="Malgun Gothic"/>
                <a:ea typeface="Malgun Gothic"/>
                <a:cs typeface="Malgun Gothic"/>
                <a:sym typeface="Malgun Gothic"/>
              </a:rPr>
              <a:t>개 전부를 모으면 승리 </a:t>
            </a:r>
            <a:r>
              <a:rPr lang="en-US" alt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lang="ko-KR" altLang="en-US" sz="23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컨셉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11700" y="1748300"/>
            <a:ext cx="8520600" cy="22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-"/>
            </a:pPr>
            <a:r>
              <a:rPr lang="ko" sz="2300" b="1" dirty="0">
                <a:latin typeface="Malgun Gothic"/>
                <a:ea typeface="Malgun Gothic"/>
                <a:cs typeface="Malgun Gothic"/>
                <a:sym typeface="Malgun Gothic"/>
              </a:rPr>
              <a:t>플레이어가 동화 속 주인공이 되어 각자의 조각 모으기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39750" lvl="0" indent="-31115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-"/>
            </a:pPr>
            <a:r>
              <a:rPr lang="ko" sz="2300" b="1" dirty="0">
                <a:latin typeface="Malgun Gothic"/>
                <a:ea typeface="Malgun Gothic"/>
                <a:cs typeface="Malgun Gothic"/>
                <a:sym typeface="Malgun Gothic"/>
              </a:rPr>
              <a:t>단순한 규칙 + 가벼운 카드 구성 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39750" lvl="0" indent="-31115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-"/>
            </a:pPr>
            <a:r>
              <a:rPr lang="ko" sz="2300" b="1" dirty="0">
                <a:latin typeface="Malgun Gothic"/>
                <a:ea typeface="Malgun Gothic"/>
                <a:cs typeface="Malgun Gothic"/>
                <a:sym typeface="Malgun Gothic"/>
              </a:rPr>
              <a:t>정체 숨기고 진행 -&gt; 치열한 심리전과 두뇌 플레이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8"/>
          <p:cNvGraphicFramePr/>
          <p:nvPr/>
        </p:nvGraphicFramePr>
        <p:xfrm>
          <a:off x="481263" y="1637150"/>
          <a:ext cx="8181475" cy="2927225"/>
        </p:xfrm>
        <a:graphic>
          <a:graphicData uri="http://schemas.openxmlformats.org/drawingml/2006/table">
            <a:tbl>
              <a:tblPr>
                <a:noFill/>
                <a:tableStyleId>{E6CE8E58-482A-47C2-8AA9-B75FCD8A432D}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3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3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3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마녀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악당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음식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조력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도구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마법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신데렐라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계모와 새언니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FFFF">
                        <a:alpha val="2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요정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FFFF">
                        <a:alpha val="2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유리구두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FFFF">
                        <a:alpha val="2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호박마차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FFFF">
                        <a:alpha val="227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백설공주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사악한마녀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00">
                        <a:alpha val="15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독사과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00">
                        <a:alpha val="15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난쟁이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00">
                        <a:alpha val="15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거울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00">
                        <a:alpha val="15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인어공주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바다마녀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FF00">
                        <a:alpha val="17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물약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FF00">
                        <a:alpha val="17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배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FF00">
                        <a:alpha val="17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물거품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FF00">
                        <a:alpha val="173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잭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거인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FF00">
                        <a:alpha val="19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콩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FF00">
                        <a:alpha val="19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도끼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FF00">
                        <a:alpha val="19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황금알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FF00">
                        <a:alpha val="197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콩쥐</a:t>
                      </a:r>
                      <a:endParaRPr b="1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계모와 팥쥐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두꺼비/소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장독대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헨젤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숲속마녀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FF">
                        <a:alpha val="16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과자집/빵조각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FF">
                        <a:alpha val="16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그레텔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FF">
                        <a:alpha val="16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카드 구성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1608375" y="1597025"/>
            <a:ext cx="7025400" cy="47405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416859" y="1976658"/>
            <a:ext cx="1191516" cy="263911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1620775" y="2072974"/>
            <a:ext cx="7012800" cy="2468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4849500" y="1098537"/>
            <a:ext cx="617100" cy="393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속성</a:t>
            </a:r>
            <a:endParaRPr sz="1700"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539050" y="1433500"/>
            <a:ext cx="855300" cy="393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캐릭터</a:t>
            </a:r>
            <a:endParaRPr sz="1700" b="1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4849500" y="4618250"/>
            <a:ext cx="617100" cy="393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조각</a:t>
            </a:r>
            <a:endParaRPr sz="1700"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카드 구성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0" name="Google Shape;90;p17"/>
          <p:cNvGraphicFramePr/>
          <p:nvPr/>
        </p:nvGraphicFramePr>
        <p:xfrm>
          <a:off x="481263" y="1637150"/>
          <a:ext cx="8181475" cy="2927225"/>
        </p:xfrm>
        <a:graphic>
          <a:graphicData uri="http://schemas.openxmlformats.org/drawingml/2006/table">
            <a:tbl>
              <a:tblPr>
                <a:noFill/>
                <a:tableStyleId>{E6CE8E58-482A-47C2-8AA9-B75FCD8A432D}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3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3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3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마녀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악당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음식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조력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도구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마법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신데렐라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계모와 새언니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FFFF">
                        <a:alpha val="2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요정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FFFF">
                        <a:alpha val="2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유리구두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FFFF">
                        <a:alpha val="227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호박마차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FFFF">
                        <a:alpha val="227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백설공주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사악한마녀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00">
                        <a:alpha val="15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독사과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00">
                        <a:alpha val="15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난쟁이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00">
                        <a:alpha val="15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거울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00">
                        <a:alpha val="15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인어공주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바다마녀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FF00">
                        <a:alpha val="17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물약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FF00">
                        <a:alpha val="17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배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FF00">
                        <a:alpha val="17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물거품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FF00">
                        <a:alpha val="173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잭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거인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FF00">
                        <a:alpha val="19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콩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FF00">
                        <a:alpha val="19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도끼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FF00">
                        <a:alpha val="19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황금알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FF00">
                        <a:alpha val="197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콩쥐</a:t>
                      </a:r>
                      <a:endParaRPr b="1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계모와 팥쥐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두꺼비/소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장독대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헨젤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숲속마녀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FF">
                        <a:alpha val="16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과자집/빵조각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FF">
                        <a:alpha val="16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그레텔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solidFill>
                      <a:srgbClr val="FF00FF">
                        <a:alpha val="16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Malgun Gothic"/>
              <a:buChar char="-"/>
            </a:pPr>
            <a:r>
              <a:rPr lang="ko" sz="1600" b="1" dirty="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캐릭터 (정체) 카드 6장 / 조각 카드 24장</a:t>
            </a:r>
            <a:r>
              <a:rPr lang="en-US" altLang="ko" sz="1600" b="1" dirty="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,  </a:t>
            </a:r>
            <a:r>
              <a:rPr lang="ko-KR" altLang="en-US" sz="1600" b="1" dirty="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총 </a:t>
            </a:r>
            <a:r>
              <a:rPr lang="en-US" altLang="ko-KR" sz="1600" b="1" dirty="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r>
            <a:r>
              <a:rPr lang="ko-KR" altLang="en-US" sz="1600" b="1" dirty="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</a:t>
            </a:r>
            <a:endParaRPr sz="1400" dirty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b="1" dirty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준비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446625"/>
            <a:ext cx="8520600" cy="31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플레이어 각자 한 장의 캐릭터 카드를 받고 확인한다.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228600" algn="l" rtl="0">
              <a:spcBef>
                <a:spcPts val="1600"/>
              </a:spcBef>
              <a:spcAft>
                <a:spcPts val="0"/>
              </a:spcAft>
              <a:buFont typeface="+mj-lt"/>
              <a:buAutoNum type="arabicPeriod"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확인한 캐릭터 카드는 상대방에게 보이지 않도록 뒤집어 놓는다.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228600" algn="l" rtl="0">
              <a:spcBef>
                <a:spcPts val="1600"/>
              </a:spcBef>
              <a:spcAft>
                <a:spcPts val="0"/>
              </a:spcAft>
              <a:buFont typeface="+mj-lt"/>
              <a:buAutoNum type="arabicPeriod"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섞인 아이템 카드를 4장씩 모든 플레이어가 나눠가진다.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rgbClr val="E0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*만약 처음 받은 4장의 카드가 승리 규칙에 부합할 경우 게임을 처음부터 다시 시작한다</a:t>
            </a:r>
            <a:r>
              <a:rPr lang="ko" sz="1500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+mj-lt"/>
              <a:buAutoNum type="arabicPeriod" startAt="4"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먼저 게임을 시작할 플레이어를 자유롭게 정한 뒤 게임을 시작한다.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방법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311700" y="1368850"/>
            <a:ext cx="8520600" cy="3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시작플레이어를 정해 시계 방향으로 게임을 진행한다.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0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자신의 차례가 되면 상대 플레이어 한명을 지목하여 “거래” 혹은 “캐릭터 맞추기”를 할 수 있다.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0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”거래”시, 상대방이 </a:t>
            </a:r>
            <a:r>
              <a:rPr lang="ko-KR" altLang="en-US" b="1" dirty="0">
                <a:latin typeface="Malgun Gothic"/>
                <a:ea typeface="Malgun Gothic"/>
                <a:cs typeface="Malgun Gothic"/>
                <a:sym typeface="Malgun Gothic"/>
              </a:rPr>
              <a:t>자신이 </a:t>
            </a: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질문한 분류의 조각카드를 가지고 있으면 교환할 수 있고, 없다면 자신의 카드 2장을 공개해야 한다. 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0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“캐릭터 맞추기”는 상대방의 캐릭터가 무엇인지 확신이 들었을 때, 상대방 캐릭터를 물어볼 수 있다. 만약 그 캐릭터가 맞으면 상대방의 카드 전부를 가져와 원하는 카드를 4장을 취하고 나머지 카드를 돌려줄 수 있다.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algun Gothic"/>
              <a:buChar char="-"/>
            </a:pPr>
            <a:r>
              <a:rPr lang="ko" b="1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속성 조각 거래</a:t>
            </a:r>
            <a:endParaRPr b="1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5672139" y="3212257"/>
            <a:ext cx="2739600" cy="1362300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rgbClr val="B24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5672139" y="1632821"/>
            <a:ext cx="2739600" cy="1379700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rgbClr val="5F97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1500830" y="1875270"/>
            <a:ext cx="1850100" cy="626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진행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" name="Google Shape;125;p21" descr="여성 프로필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9336" y="235268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 descr="여성 프로필 윤곽선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4119" y="237242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1011378" y="3252695"/>
            <a:ext cx="104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차례</a:t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3242725" y="3250176"/>
            <a:ext cx="35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4782302" y="2105300"/>
            <a:ext cx="77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4816804" y="3578650"/>
            <a:ext cx="69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sp>
        <p:nvSpPr>
          <p:cNvPr id="131" name="Google Shape;131;p21"/>
          <p:cNvSpPr txBox="1"/>
          <p:nvPr/>
        </p:nvSpPr>
        <p:spPr>
          <a:xfrm>
            <a:off x="5851234" y="1790275"/>
            <a:ext cx="2391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Trade  !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 &lt;악당&gt; 카드와</a:t>
            </a:r>
            <a:endParaRPr sz="140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 카드 Trade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5851234" y="3426249"/>
            <a:ext cx="2258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fail !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 </a:t>
            </a:r>
            <a:r>
              <a:rPr lang="ko" sz="140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 중  2장 전체 공개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311700" y="4360125"/>
            <a:ext cx="445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i="0" u="none" strike="noStrike" cap="none" dirty="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* 모든 카드는 자신이 주고 싶은 / 보여주고 싶은 카드 내민다.</a:t>
            </a:r>
            <a:endParaRPr sz="1200" b="1" i="0" u="none" strike="noStrike" cap="none" dirty="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896780" y="3797763"/>
            <a:ext cx="229200" cy="369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1181195" y="3797763"/>
            <a:ext cx="229200" cy="369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1465610" y="3798127"/>
            <a:ext cx="229200" cy="369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1750025" y="3696991"/>
            <a:ext cx="229200" cy="369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2896866" y="3804793"/>
            <a:ext cx="229200" cy="36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3181281" y="3804793"/>
            <a:ext cx="229200" cy="36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465696" y="3805157"/>
            <a:ext cx="229200" cy="36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3750111" y="3797763"/>
            <a:ext cx="229200" cy="36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21"/>
          <p:cNvCxnSpPr/>
          <p:nvPr/>
        </p:nvCxnSpPr>
        <p:spPr>
          <a:xfrm rot="10800000" flipH="1">
            <a:off x="4030925" y="2353679"/>
            <a:ext cx="744600" cy="533400"/>
          </a:xfrm>
          <a:prstGeom prst="straightConnector1">
            <a:avLst/>
          </a:prstGeom>
          <a:noFill/>
          <a:ln w="9525" cap="flat" cmpd="sng">
            <a:solidFill>
              <a:srgbClr val="1C2B2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3" name="Google Shape;143;p21"/>
          <p:cNvCxnSpPr/>
          <p:nvPr/>
        </p:nvCxnSpPr>
        <p:spPr>
          <a:xfrm>
            <a:off x="4034060" y="3164706"/>
            <a:ext cx="772500" cy="568500"/>
          </a:xfrm>
          <a:prstGeom prst="straightConnector1">
            <a:avLst/>
          </a:prstGeom>
          <a:noFill/>
          <a:ln w="9525" cap="flat" cmpd="sng">
            <a:solidFill>
              <a:srgbClr val="1C2B2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4" name="Google Shape;144;p21"/>
          <p:cNvSpPr txBox="1"/>
          <p:nvPr/>
        </p:nvSpPr>
        <p:spPr>
          <a:xfrm>
            <a:off x="1736574" y="2044904"/>
            <a:ext cx="150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 악당 &gt; 있어?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1"/>
          <p:cNvSpPr/>
          <p:nvPr/>
        </p:nvSpPr>
        <p:spPr>
          <a:xfrm rot="-775632">
            <a:off x="7610160" y="3424230"/>
            <a:ext cx="229312" cy="36939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/>
          <p:nvPr/>
        </p:nvSpPr>
        <p:spPr>
          <a:xfrm rot="-698018">
            <a:off x="7894535" y="3424197"/>
            <a:ext cx="229107" cy="36937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7380956" y="1836082"/>
            <a:ext cx="229200" cy="369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8009163" y="1835230"/>
            <a:ext cx="229200" cy="36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21"/>
          <p:cNvCxnSpPr/>
          <p:nvPr/>
        </p:nvCxnSpPr>
        <p:spPr>
          <a:xfrm>
            <a:off x="7677394" y="2019896"/>
            <a:ext cx="284400" cy="0"/>
          </a:xfrm>
          <a:prstGeom prst="straightConnector1">
            <a:avLst/>
          </a:prstGeom>
          <a:noFill/>
          <a:ln w="9525" cap="flat" cmpd="sng">
            <a:solidFill>
              <a:srgbClr val="1C2B2F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0B5394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814</Words>
  <Application>Microsoft Office PowerPoint</Application>
  <PresentationFormat>화면 슬라이드 쇼(16:9)</PresentationFormat>
  <Paragraphs>195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Arial</vt:lpstr>
      <vt:lpstr>Lato</vt:lpstr>
      <vt:lpstr>Playfair Display</vt:lpstr>
      <vt:lpstr>Malgun Gothic</vt:lpstr>
      <vt:lpstr>Coral</vt:lpstr>
      <vt:lpstr>트레이드 Trade</vt:lpstr>
      <vt:lpstr>팀원 소개 </vt:lpstr>
      <vt:lpstr>소개 </vt:lpstr>
      <vt:lpstr>컨셉 </vt:lpstr>
      <vt:lpstr>카드 구성 </vt:lpstr>
      <vt:lpstr>카드 구성</vt:lpstr>
      <vt:lpstr>준비 </vt:lpstr>
      <vt:lpstr>게임 방법 </vt:lpstr>
      <vt:lpstr>게임 진행 </vt:lpstr>
      <vt:lpstr>게임 진행</vt:lpstr>
      <vt:lpstr>게임 진행</vt:lpstr>
      <vt:lpstr>제작 과정 (Ver.01)  </vt:lpstr>
      <vt:lpstr>제작 과정 (Ver.02)  </vt:lpstr>
      <vt:lpstr>제작 과정 (Ver.03)  </vt:lpstr>
      <vt:lpstr>소감</vt:lpstr>
      <vt:lpstr>소감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트레이드 Trade</dc:title>
  <cp:lastModifiedBy>주희민</cp:lastModifiedBy>
  <cp:revision>9</cp:revision>
  <dcterms:modified xsi:type="dcterms:W3CDTF">2020-12-30T07:54:53Z</dcterms:modified>
</cp:coreProperties>
</file>